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5"/>
  </p:notesMasterIdLst>
  <p:sldIdLst>
    <p:sldId id="272" r:id="rId2"/>
    <p:sldId id="278" r:id="rId3"/>
    <p:sldId id="279" r:id="rId4"/>
  </p:sldIdLst>
  <p:sldSz cx="9144000" cy="5145088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55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CBF"/>
    <a:srgbClr val="BBBD22"/>
    <a:srgbClr val="C8C8C8"/>
    <a:srgbClr val="BABABA"/>
    <a:srgbClr val="F56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2" autoAdjust="0"/>
    <p:restoredTop sz="95327" autoAdjust="0"/>
  </p:normalViewPr>
  <p:slideViewPr>
    <p:cSldViewPr snapToGrid="0">
      <p:cViewPr varScale="1">
        <p:scale>
          <a:sx n="142" d="100"/>
          <a:sy n="142" d="100"/>
        </p:scale>
        <p:origin x="846" y="102"/>
      </p:cViewPr>
      <p:guideLst>
        <p:guide orient="horz" pos="1620"/>
        <p:guide pos="55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F02CA-77CB-4E54-B712-21E588799EE8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729A-0AF0-4995-B32B-9504BC6896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6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0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7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17231" y="2714625"/>
            <a:ext cx="8928344" cy="2031205"/>
          </a:xfrm>
          <a:prstGeom prst="round2DiagRect">
            <a:avLst>
              <a:gd name="adj1" fmla="val 0"/>
              <a:gd name="adj2" fmla="val 8317"/>
            </a:avLst>
          </a:prstGeom>
          <a:blipFill>
            <a:blip r:embed="rId2"/>
            <a:stretch>
              <a:fillRect/>
            </a:stretch>
          </a:blip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de-DE" dirty="0"/>
              <a:t>Fügen Sie auf der Masterfolie ein frei wählbares Bild ein.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="" xmlns:a16="http://schemas.microsoft.com/office/drawing/2014/main" id="{6C188393-F356-4F5D-80C7-5DAA7302C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75" y="4826105"/>
            <a:ext cx="1727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600" b="1" dirty="0">
                <a:solidFill>
                  <a:schemeClr val="tx1"/>
                </a:solidFill>
              </a:rPr>
              <a:t>www.kit.edu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="" xmlns:a16="http://schemas.microsoft.com/office/drawing/2014/main" id="{537A5579-09BA-4663-B67D-33B154205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9746" y="4895776"/>
            <a:ext cx="3606670" cy="12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825" noProof="0" dirty="0"/>
              <a:t>KIT – Die Forschungsuniversität in der Helmholtz-Gemeinschaft</a:t>
            </a:r>
            <a:endParaRPr lang="en-US" sz="825" noProof="0" dirty="0"/>
          </a:p>
        </p:txBody>
      </p:sp>
      <p:pic>
        <p:nvPicPr>
          <p:cNvPr id="18" name="Grafik 17">
            <a:extLst>
              <a:ext uri="{FF2B5EF4-FFF2-40B4-BE49-F238E27FC236}">
                <a16:creationId xmlns="" xmlns:a16="http://schemas.microsoft.com/office/drawing/2014/main" id="{0486A875-9103-4865-A4A2-F6DFEEEA2E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1633427" cy="752400"/>
          </a:xfrm>
          <a:prstGeom prst="rect">
            <a:avLst/>
          </a:prstGeom>
        </p:spPr>
      </p:pic>
      <p:sp>
        <p:nvSpPr>
          <p:cNvPr id="16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65443" y="1445896"/>
            <a:ext cx="8524557" cy="28511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  <a:lvl2pPr marL="355600" indent="0">
              <a:buFont typeface="Arial" panose="020B0604020202020204" pitchFamily="34" charset="0"/>
              <a:buNone/>
              <a:defRPr sz="2600" b="1"/>
            </a:lvl2pPr>
            <a:lvl3pPr marL="717550" indent="0">
              <a:buFont typeface="Arial" panose="020B0604020202020204" pitchFamily="34" charset="0"/>
              <a:buNone/>
              <a:defRPr sz="2600" b="1"/>
            </a:lvl3pPr>
            <a:lvl4pPr marL="1073150" indent="0">
              <a:buFont typeface="Arial" panose="020B0604020202020204" pitchFamily="34" charset="0"/>
              <a:buNone/>
              <a:defRPr sz="2600" b="1"/>
            </a:lvl4pPr>
            <a:lvl5pPr marL="1435100" indent="0">
              <a:buFont typeface="Arial" panose="020B0604020202020204" pitchFamily="34" charset="0"/>
              <a:buNone/>
              <a:defRPr sz="2600" b="1"/>
            </a:lvl5pPr>
          </a:lstStyle>
          <a:p>
            <a:pPr lvl="0"/>
            <a:r>
              <a:rPr lang="de-DE" dirty="0"/>
              <a:t>Folientitel: Arial 26pt </a:t>
            </a:r>
            <a:r>
              <a:rPr lang="de-DE" dirty="0" err="1"/>
              <a:t>bold</a:t>
            </a:r>
            <a:endParaRPr lang="de-DE" dirty="0"/>
          </a:p>
        </p:txBody>
      </p:sp>
      <p:sp>
        <p:nvSpPr>
          <p:cNvPr id="25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380675" y="1979930"/>
            <a:ext cx="8515675" cy="50990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 i="0" baseline="0"/>
            </a:lvl1pPr>
            <a:lvl2pPr marL="355600" indent="0">
              <a:buFont typeface="Arial" panose="020B0604020202020204" pitchFamily="34" charset="0"/>
              <a:buNone/>
              <a:defRPr sz="1800" b="1" i="0"/>
            </a:lvl2pPr>
            <a:lvl3pPr marL="717550" indent="0">
              <a:buFont typeface="Arial" panose="020B0604020202020204" pitchFamily="34" charset="0"/>
              <a:buNone/>
              <a:defRPr sz="1800" b="1" i="0"/>
            </a:lvl3pPr>
            <a:lvl4pPr marL="1073150" indent="0">
              <a:buFont typeface="Arial" panose="020B0604020202020204" pitchFamily="34" charset="0"/>
              <a:buNone/>
              <a:defRPr sz="1800" b="1" i="0"/>
            </a:lvl4pPr>
            <a:lvl5pPr marL="1435100" indent="0">
              <a:buFont typeface="Arial" panose="020B0604020202020204" pitchFamily="34" charset="0"/>
              <a:buNone/>
              <a:defRPr sz="1800" b="1" i="0"/>
            </a:lvl5pPr>
          </a:lstStyle>
          <a:p>
            <a:pPr lvl="0"/>
            <a:r>
              <a:rPr lang="de-DE" dirty="0"/>
              <a:t>Unterzeile: Arial 18pt </a:t>
            </a:r>
            <a:r>
              <a:rPr lang="de-DE" dirty="0" err="1"/>
              <a:t>bold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(Auch zweizeilig möglich)</a:t>
            </a:r>
          </a:p>
        </p:txBody>
      </p:sp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EF9F2463-8150-4DAA-877D-A146C8C8C60A}" type="datetime1">
              <a:rPr lang="de-DE" smtClean="0"/>
              <a:t>25.10.2022</a:t>
            </a:fld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640" y="1188000"/>
            <a:ext cx="4882310" cy="320914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 marL="1076612" indent="0">
              <a:buNone/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00051" y="1188001"/>
            <a:ext cx="3178969" cy="3209146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/>
              <a:t>Click to add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="" xmlns:a16="http://schemas.microsoft.com/office/drawing/2014/main" id="{5F47D9EC-E3C8-4173-84B3-DB5A9106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43915" y="468662"/>
            <a:ext cx="5471285" cy="311286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874D6481-F98B-45EE-B6D0-BF8C42A1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914" y="3628492"/>
            <a:ext cx="5468677" cy="42521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85119134-5DDA-43C1-B0D4-2BD9056B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46522" y="4099062"/>
            <a:ext cx="5468677" cy="5773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3674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068308"/>
            <a:ext cx="8343900" cy="35126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Placeholder 1">
            <a:extLst>
              <a:ext uri="{FF2B5EF4-FFF2-40B4-BE49-F238E27FC236}">
                <a16:creationId xmlns="" xmlns:a16="http://schemas.microsoft.com/office/drawing/2014/main" id="{A0AF9471-6F4B-417A-9B82-1D3AC42A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387" y="273928"/>
            <a:ext cx="1971675" cy="4360224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940" y="273928"/>
            <a:ext cx="6225572" cy="436022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6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188000"/>
            <a:ext cx="8343900" cy="336589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600"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‹Nr.›</a:t>
            </a:fld>
            <a:endParaRPr lang="en-US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69085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88000"/>
            <a:ext cx="4114799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=""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188720"/>
            <a:ext cx="4100831" cy="3459481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de-DE" dirty="0"/>
              <a:t>Fügen Sie auf der Masterfolie ein frei wählbares Bild ein.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=""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18" y="1937441"/>
            <a:ext cx="4098132" cy="27062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=""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943101"/>
            <a:ext cx="4100831" cy="2705099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de-DE" dirty="0"/>
              <a:t>Fügen Sie auf der Masterfolie ein frei wählbares Bild ein.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=""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20"/>
            <a:ext cx="9144000" cy="3304540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de-DE" dirty="0"/>
              <a:t>Fügen Sie ein frei wählbares Bild ein.</a:t>
            </a:r>
          </a:p>
        </p:txBody>
      </p:sp>
    </p:spTree>
    <p:extLst>
      <p:ext uri="{BB962C8B-B14F-4D97-AF65-F5344CB8AC3E}">
        <p14:creationId xmlns:p14="http://schemas.microsoft.com/office/powerpoint/2010/main" val="96995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4652492"/>
            <a:ext cx="91440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19"/>
            <a:ext cx="9144000" cy="3419793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de-DE" dirty="0"/>
              <a:t>Fügen Sie ein frei wählbares Bild ein.</a:t>
            </a:r>
          </a:p>
        </p:txBody>
      </p:sp>
    </p:spTree>
    <p:extLst>
      <p:ext uri="{BB962C8B-B14F-4D97-AF65-F5344CB8AC3E}">
        <p14:creationId xmlns:p14="http://schemas.microsoft.com/office/powerpoint/2010/main" val="367106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00" y="1187341"/>
            <a:ext cx="8351999" cy="33936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altLang="de-DE" dirty="0"/>
              <a:t>Karlsruher Institut für Technologie (KIT)</a:t>
            </a:r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74D87B36-D57F-487F-9086-156B2F77E750}"/>
              </a:ext>
            </a:extLst>
          </p:cNvPr>
          <p:cNvSpPr txBox="1">
            <a:spLocks/>
          </p:cNvSpPr>
          <p:nvPr/>
        </p:nvSpPr>
        <p:spPr>
          <a:xfrm>
            <a:off x="1700330" y="4748824"/>
            <a:ext cx="3681295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/>
              <a:t>KIT – Die Forschungsuniversität in der Helmholtz-Gemeinschaft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4B978990-F548-4DBF-8142-A24718BD92B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709" y="331200"/>
            <a:ext cx="1086290" cy="50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7" r:id="rId4"/>
    <p:sldLayoutId id="2147483678" r:id="rId5"/>
    <p:sldLayoutId id="2147483686" r:id="rId6"/>
    <p:sldLayoutId id="2147483679" r:id="rId7"/>
    <p:sldLayoutId id="2147483688" r:id="rId8"/>
    <p:sldLayoutId id="214748368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hdr="0" ftr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lang="en-US" sz="24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03652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0423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7194" indent="-198888" algn="l" defTabSz="67407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729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00" indent="-198888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27">
          <p15:clr>
            <a:srgbClr val="F26B43"/>
          </p15:clr>
        </p15:guide>
        <p15:guide id="3" orient="horz" pos="464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pc="-5" dirty="0"/>
              <a:t>Hier kommt der Titel des Vortrags rein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380675" y="1979930"/>
            <a:ext cx="8515675" cy="285115"/>
          </a:xfrm>
        </p:spPr>
        <p:txBody>
          <a:bodyPr/>
          <a:lstStyle/>
          <a:p>
            <a:r>
              <a:rPr lang="de-DE" dirty="0"/>
              <a:t>Vorname Name </a:t>
            </a:r>
            <a:r>
              <a:rPr lang="de-DE" b="0" i="1" dirty="0"/>
              <a:t>(entsprechend einfügen)</a:t>
            </a:r>
            <a:endParaRPr lang="de-DE" dirty="0"/>
          </a:p>
        </p:txBody>
      </p:sp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250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altLang="de-DE" sz="1400" dirty="0"/>
              <a:t>Es ist nicht erwünscht, dass Sie Änderungen am Folien-Format vornehmen.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altLang="de-DE" sz="1400" dirty="0"/>
              <a:t>Ihr Augenmerk sollte auf den Inhalten und deren angemessenen Präsentation liegen.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altLang="de-DE" sz="1400" dirty="0"/>
              <a:t>Vermeiden Sie unbedingt Animationen, speziell animierte Folienübergänge</a:t>
            </a:r>
            <a:r>
              <a:rPr lang="de-DE" altLang="de-DE" sz="1400" dirty="0" smtClean="0"/>
              <a:t>, Anfliegen </a:t>
            </a:r>
            <a:r>
              <a:rPr lang="de-DE" altLang="de-DE" sz="1400" dirty="0"/>
              <a:t>von Objekten oder ähnliches.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altLang="de-DE" sz="1400" dirty="0"/>
              <a:t>Keine eingebetteten Programme (Videosequenzen etc.). Sie sind verantwortlich dafür</a:t>
            </a:r>
            <a:r>
              <a:rPr lang="de-DE" altLang="de-DE" sz="1400" dirty="0" smtClean="0"/>
              <a:t>, dass </a:t>
            </a:r>
            <a:r>
              <a:rPr lang="de-DE" altLang="de-DE" sz="1400" dirty="0"/>
              <a:t>die Präsentation auf einem fremden Rechner läuft.</a:t>
            </a:r>
          </a:p>
          <a:p>
            <a:pPr marL="0" indent="0">
              <a:lnSpc>
                <a:spcPct val="120000"/>
              </a:lnSpc>
              <a:buNone/>
            </a:pPr>
            <a:endParaRPr lang="de-DE" altLang="de-DE" sz="1400" dirty="0"/>
          </a:p>
          <a:p>
            <a:pPr marL="0" indent="0">
              <a:lnSpc>
                <a:spcPct val="120000"/>
              </a:lnSpc>
              <a:buNone/>
            </a:pPr>
            <a:r>
              <a:rPr lang="de-DE" altLang="de-DE" sz="1400" dirty="0" smtClean="0"/>
              <a:t>Maximale </a:t>
            </a:r>
            <a:r>
              <a:rPr lang="de-DE" altLang="de-DE" sz="1400" dirty="0"/>
              <a:t>Dateigröße: 5 MByte. Verkleinern Sie daher hoch aufgelöste Bilder.*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altLang="de-DE" sz="1400" dirty="0"/>
              <a:t>	Graphik formatieren – Graphik - Komprimieren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altLang="de-DE" sz="1400" dirty="0"/>
              <a:t>Bilder mit max.100 </a:t>
            </a:r>
            <a:r>
              <a:rPr lang="de-DE" altLang="de-DE" sz="1400" dirty="0" err="1"/>
              <a:t>kByte</a:t>
            </a:r>
            <a:r>
              <a:rPr lang="de-DE" altLang="de-DE" sz="1400" dirty="0"/>
              <a:t> sind in Präsentationen bestens aufgelöst.</a:t>
            </a:r>
          </a:p>
          <a:p>
            <a:pPr marL="0" indent="0">
              <a:lnSpc>
                <a:spcPct val="120000"/>
              </a:lnSpc>
              <a:buNone/>
            </a:pPr>
            <a:endParaRPr lang="de-DE" altLang="de-DE" sz="1400" dirty="0">
              <a:latin typeface="Frutiger 45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de-DE" altLang="de-DE" sz="1400" b="1" dirty="0" smtClean="0">
                <a:solidFill>
                  <a:srgbClr val="A00078"/>
                </a:solidFill>
                <a:latin typeface="Frutiger 45" pitchFamily="34" charset="0"/>
              </a:rPr>
              <a:t>DAS </a:t>
            </a:r>
            <a:r>
              <a:rPr lang="de-DE" altLang="de-DE" sz="1400" b="1" dirty="0">
                <a:solidFill>
                  <a:srgbClr val="A00078"/>
                </a:solidFill>
                <a:latin typeface="Frutiger 45" pitchFamily="34" charset="0"/>
              </a:rPr>
              <a:t>IST ÜBRIGENS </a:t>
            </a:r>
            <a:r>
              <a:rPr lang="de-DE" altLang="de-DE" sz="1400" b="1" i="1" u="sng" dirty="0">
                <a:solidFill>
                  <a:srgbClr val="A00078"/>
                </a:solidFill>
                <a:latin typeface="Frutiger 45" pitchFamily="34" charset="0"/>
              </a:rPr>
              <a:t>VIEL</a:t>
            </a:r>
            <a:r>
              <a:rPr lang="de-DE" altLang="de-DE" sz="1400" b="1" dirty="0">
                <a:solidFill>
                  <a:srgbClr val="A00078"/>
                </a:solidFill>
                <a:latin typeface="Frutiger 45" pitchFamily="34" charset="0"/>
              </a:rPr>
              <a:t> MEHR TEXT ALS IN EINER PRÄSENTATION ZULÄSSIG </a:t>
            </a:r>
            <a:r>
              <a:rPr lang="de-DE" altLang="de-DE" sz="1400" b="1" dirty="0" smtClean="0">
                <a:solidFill>
                  <a:srgbClr val="A00078"/>
                </a:solidFill>
                <a:latin typeface="Frutiger 45" pitchFamily="34" charset="0"/>
              </a:rPr>
              <a:t>WÄRE</a:t>
            </a:r>
            <a:endParaRPr lang="de-DE" altLang="de-DE" sz="1400" b="1" dirty="0">
              <a:solidFill>
                <a:srgbClr val="A00078"/>
              </a:solidFill>
              <a:latin typeface="Frutiger 45" pitchFamily="34" charset="0"/>
            </a:endParaRPr>
          </a:p>
          <a:p>
            <a:pPr>
              <a:lnSpc>
                <a:spcPct val="120000"/>
              </a:lnSpc>
            </a:pPr>
            <a:endParaRPr lang="de-DE" altLang="de-DE" sz="1400" dirty="0"/>
          </a:p>
          <a:p>
            <a:pPr marL="0" indent="0">
              <a:lnSpc>
                <a:spcPct val="120000"/>
              </a:lnSpc>
              <a:buNone/>
            </a:pP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/>
              <a:t>Jede</a:t>
            </a:r>
            <a:r>
              <a:rPr lang="en-US" altLang="de-DE" dirty="0"/>
              <a:t> </a:t>
            </a:r>
            <a:r>
              <a:rPr lang="en-US" altLang="de-DE" dirty="0" err="1"/>
              <a:t>Folie</a:t>
            </a:r>
            <a:r>
              <a:rPr lang="en-US" altLang="de-DE" dirty="0"/>
              <a:t> </a:t>
            </a:r>
            <a:r>
              <a:rPr lang="en-US" altLang="de-DE" dirty="0" err="1"/>
              <a:t>braucht</a:t>
            </a:r>
            <a:r>
              <a:rPr lang="en-US" altLang="de-DE" dirty="0"/>
              <a:t> </a:t>
            </a:r>
            <a:r>
              <a:rPr lang="en-US" altLang="de-DE" dirty="0" err="1"/>
              <a:t>einen</a:t>
            </a:r>
            <a:r>
              <a:rPr lang="en-US" altLang="de-DE" dirty="0"/>
              <a:t> </a:t>
            </a:r>
            <a:r>
              <a:rPr lang="en-US" altLang="de-DE" dirty="0" err="1"/>
              <a:t>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9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/>
              <a:t>Ein</a:t>
            </a:r>
            <a:r>
              <a:rPr lang="en-US" altLang="de-DE" dirty="0"/>
              <a:t> </a:t>
            </a:r>
            <a:r>
              <a:rPr lang="en-US" altLang="de-DE" dirty="0" err="1"/>
              <a:t>eingebettetes</a:t>
            </a:r>
            <a:r>
              <a:rPr lang="en-US" altLang="de-DE" dirty="0"/>
              <a:t> </a:t>
            </a:r>
            <a:r>
              <a:rPr lang="en-US" altLang="de-DE" dirty="0" err="1"/>
              <a:t>Beispiel</a:t>
            </a:r>
            <a:r>
              <a:rPr lang="en-US" altLang="de-DE" dirty="0"/>
              <a:t>-</a:t>
            </a:r>
            <a:r>
              <a:rPr lang="en-US" altLang="de-DE" dirty="0" err="1"/>
              <a:t>Chemdraw</a:t>
            </a:r>
            <a:r>
              <a:rPr lang="en-US" altLang="de-DE" dirty="0"/>
              <a:t>-File</a:t>
            </a:r>
            <a:endParaRPr lang="de-DE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718811"/>
              </p:ext>
            </p:extLst>
          </p:nvPr>
        </p:nvGraphicFramePr>
        <p:xfrm>
          <a:off x="111125" y="1031735"/>
          <a:ext cx="8921750" cy="355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3" imgW="8921044" imgH="3558117" progId="ChemDraw.Document.6.0">
                  <p:embed/>
                </p:oleObj>
              </mc:Choice>
              <mc:Fallback>
                <p:oleObj name="CS ChemDraw Drawing" r:id="rId3" imgW="8921044" imgH="35581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25" y="1031735"/>
                        <a:ext cx="8921750" cy="355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97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KIT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009682"/>
      </a:accent1>
      <a:accent2>
        <a:srgbClr val="4664AA"/>
      </a:accent2>
      <a:accent3>
        <a:srgbClr val="D9D9D9"/>
      </a:accent3>
      <a:accent4>
        <a:srgbClr val="4CB5A7"/>
      </a:accent4>
      <a:accent5>
        <a:srgbClr val="7D92C3"/>
      </a:accent5>
      <a:accent6>
        <a:srgbClr val="7FCAC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96</Words>
  <Application>Microsoft Office PowerPoint</Application>
  <PresentationFormat>Benutzerdefiniert</PresentationFormat>
  <Paragraphs>16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Frutiger 45</vt:lpstr>
      <vt:lpstr>Design1</vt:lpstr>
      <vt:lpstr>CS ChemDraw Drawing</vt:lpstr>
      <vt:lpstr>PowerPoint-Präsentation</vt:lpstr>
      <vt:lpstr>Jede Folie braucht einen Titel</vt:lpstr>
      <vt:lpstr>Ein eingebettetes Beispiel-Chemdraw-File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über das KIT</dc:title>
  <dc:creator>Franzi</dc:creator>
  <cp:lastModifiedBy>podlech</cp:lastModifiedBy>
  <cp:revision>286</cp:revision>
  <cp:lastPrinted>2021-03-12T10:18:36Z</cp:lastPrinted>
  <dcterms:created xsi:type="dcterms:W3CDTF">2017-12-07T14:50:50Z</dcterms:created>
  <dcterms:modified xsi:type="dcterms:W3CDTF">2022-10-25T05:50:45Z</dcterms:modified>
</cp:coreProperties>
</file>